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334" r:id="rId2"/>
    <p:sldId id="417" r:id="rId3"/>
    <p:sldId id="418" r:id="rId4"/>
    <p:sldId id="419" r:id="rId5"/>
    <p:sldId id="432" r:id="rId6"/>
    <p:sldId id="420" r:id="rId7"/>
    <p:sldId id="429" r:id="rId8"/>
    <p:sldId id="423" r:id="rId9"/>
    <p:sldId id="424" r:id="rId10"/>
    <p:sldId id="433" r:id="rId11"/>
    <p:sldId id="430" r:id="rId12"/>
    <p:sldId id="431" r:id="rId13"/>
    <p:sldId id="434" r:id="rId14"/>
    <p:sldId id="435" r:id="rId15"/>
    <p:sldId id="436" r:id="rId16"/>
    <p:sldId id="440" r:id="rId17"/>
    <p:sldId id="438" r:id="rId18"/>
    <p:sldId id="439" r:id="rId19"/>
    <p:sldId id="422" r:id="rId20"/>
    <p:sldId id="425" r:id="rId21"/>
    <p:sldId id="427" r:id="rId22"/>
    <p:sldId id="428" r:id="rId2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8">
          <p15:clr>
            <a:srgbClr val="A4A3A4"/>
          </p15:clr>
        </p15:guide>
        <p15:guide id="2" orient="horz" pos="992">
          <p15:clr>
            <a:srgbClr val="A4A3A4"/>
          </p15:clr>
        </p15:guide>
        <p15:guide id="3" pos="5274">
          <p15:clr>
            <a:srgbClr val="A4A3A4"/>
          </p15:clr>
        </p15:guide>
        <p15:guide id="4" pos="407">
          <p15:clr>
            <a:srgbClr val="A4A3A4"/>
          </p15:clr>
        </p15:guide>
        <p15:guide id="5" pos="3067">
          <p15:clr>
            <a:srgbClr val="A4A3A4"/>
          </p15:clr>
        </p15:guide>
        <p15:guide id="6" orient="horz" pos="637">
          <p15:clr>
            <a:srgbClr val="A4A3A4"/>
          </p15:clr>
        </p15:guide>
        <p15:guide id="7" orient="horz" pos="13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6971"/>
    <a:srgbClr val="008080"/>
    <a:srgbClr val="4C68B0"/>
    <a:srgbClr val="FFC70D"/>
    <a:srgbClr val="FF8D03"/>
    <a:srgbClr val="FF5015"/>
    <a:srgbClr val="E793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6"/>
    <p:restoredTop sz="91398" autoAdjust="0"/>
  </p:normalViewPr>
  <p:slideViewPr>
    <p:cSldViewPr snapToGrid="0" snapToObjects="1">
      <p:cViewPr varScale="1">
        <p:scale>
          <a:sx n="134" d="100"/>
          <a:sy n="134" d="100"/>
        </p:scale>
        <p:origin x="2224" y="176"/>
      </p:cViewPr>
      <p:guideLst>
        <p:guide orient="horz" pos="478"/>
        <p:guide orient="horz" pos="992"/>
        <p:guide pos="5274"/>
        <p:guide pos="407"/>
        <p:guide pos="3067"/>
        <p:guide orient="horz" pos="637"/>
        <p:guide orient="horz" pos="13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27" d="100"/>
        <a:sy n="22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442A7BA-E893-4372-90ED-6059B1FE4594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B8C6B37-2C49-407A-B5D1-F82AC323A6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60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9905DD9-28A7-44C7-BE93-4C2346321DCE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59775E7-C12A-4A8D-BBAE-CFD680A988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08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1486"/>
            <a:ext cx="77724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540B098-39F1-4256-BB58-F10AA05FDECB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AA6DA61-F5F5-4BD7-BAFA-B16432FD4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0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4D441AF-DD11-4388-9155-58332CB9E70C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648C436-6C27-4BF4-A04C-D2B1BEAAC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39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8"/>
            <a:ext cx="20574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8"/>
            <a:ext cx="60198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72AE81-4200-4773-A6CA-852C6F7797DA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B7377638-3B2B-4A12-92CD-00486D937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02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CF54AC6-DC01-47B4-84E3-35E7D762A4A8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1BE0F17-D01A-4D23-BC5F-268841757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02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186"/>
            <a:ext cx="7772400" cy="15007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E73F40D-86E6-4C15-B9C3-7E392B06B9B5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B9C40E0-CF51-48B7-8D8F-19488C69B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E17FFF2-5061-4878-8F3B-EC1C520F078F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4E7276-5C52-425E-9675-9303C21968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67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5"/>
            <a:ext cx="4040188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4584"/>
            <a:ext cx="4041775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5935"/>
            <a:ext cx="4041775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E42E38B-D87F-4040-A9B8-DFF1A7A2989B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30E4D7C-921C-4939-B297-1C6A9DB904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00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8DD31A1-CAE8-4E2E-84BB-DD354C4A9CC2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67D193E-B716-4D9F-A381-280F8B0F5F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1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FF4EE7C-CD61-4A6E-802E-7C8ED360D758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2D228CB-9D5D-42FB-911D-669D2089E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7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3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0"/>
            <a:ext cx="3008313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2F808C9-B8B2-4E1D-BBAA-A9726590BA71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84B3757-017F-4F5D-ACA4-1E826C954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54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8"/>
            <a:ext cx="54864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2DDECC6C-7443-47A8-AE5B-220135DA7A5B}" type="datetimeFigureOut">
              <a:rPr lang="en-US"/>
              <a:pPr>
                <a:defRPr/>
              </a:pPr>
              <a:t>1/19/21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1"/>
            <a:ext cx="28956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1"/>
            <a:ext cx="21336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A6679B6-1F98-4296-918F-0305E900E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05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516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_i2jzJN06Y?feature=oembe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wg@miamioh.edu" TargetMode="External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"/>
            <a:ext cx="9144000" cy="157268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441789" y="349251"/>
            <a:ext cx="839398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ISA 630 – Machine Learning for Business Applications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6599767"/>
            <a:ext cx="9144000" cy="273051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13317" name="Picture 7" descr="M logo 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564" y="5410197"/>
            <a:ext cx="2682875" cy="106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TextBox 2"/>
          <p:cNvSpPr txBox="1">
            <a:spLocks noChangeArrowheads="1"/>
          </p:cNvSpPr>
          <p:nvPr/>
        </p:nvSpPr>
        <p:spPr bwMode="auto">
          <a:xfrm>
            <a:off x="612692" y="1701804"/>
            <a:ext cx="805217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rgbClr val="000000"/>
                </a:solidFill>
                <a:latin typeface="Gotham Light" charset="0"/>
              </a:rPr>
              <a:t>Machine Learning for Business Applications </a:t>
            </a:r>
          </a:p>
          <a:p>
            <a:pPr algn="ctr" eaLnBrk="1" hangingPunct="1"/>
            <a:r>
              <a:rPr lang="en-US" sz="2800" dirty="0">
                <a:solidFill>
                  <a:srgbClr val="000000"/>
                </a:solidFill>
              </a:rPr>
              <a:t>Overview of the Course</a:t>
            </a:r>
          </a:p>
          <a:p>
            <a:pPr algn="ctr" eaLnBrk="1" hangingPunct="1"/>
            <a:endParaRPr lang="en-US" sz="2800" dirty="0"/>
          </a:p>
        </p:txBody>
      </p:sp>
      <p:pic>
        <p:nvPicPr>
          <p:cNvPr id="1026" name="Picture 2" descr="10 Companies Using Machine Learning in Cool Ways | WordStream">
            <a:extLst>
              <a:ext uri="{FF2B5EF4-FFF2-40B4-BE49-F238E27FC236}">
                <a16:creationId xmlns:a16="http://schemas.microsoft.com/office/drawing/2014/main" id="{C60EFBB9-9CFB-AF41-85ED-C6D37EFF7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594" y="2784971"/>
            <a:ext cx="3662812" cy="2619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A68533-DCE3-C647-907B-18578E06F1C5}"/>
              </a:ext>
            </a:extLst>
          </p:cNvPr>
          <p:cNvSpPr/>
          <p:nvPr/>
        </p:nvSpPr>
        <p:spPr>
          <a:xfrm>
            <a:off x="730332" y="2836131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D26B4-60B6-3D4E-B831-9105C7D18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237" y="3005262"/>
            <a:ext cx="22955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EXAMPLE 2</a:t>
            </a:r>
          </a:p>
        </p:txBody>
      </p:sp>
    </p:spTree>
    <p:extLst>
      <p:ext uri="{BB962C8B-B14F-4D97-AF65-F5344CB8AC3E}">
        <p14:creationId xmlns:p14="http://schemas.microsoft.com/office/powerpoint/2010/main" val="2624629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Task (T)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158902"/>
            <a:ext cx="806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Task</a:t>
            </a:r>
            <a:r>
              <a:rPr lang="en-US" dirty="0"/>
              <a:t>: Product recommendation</a:t>
            </a:r>
          </a:p>
        </p:txBody>
      </p:sp>
      <p:pic>
        <p:nvPicPr>
          <p:cNvPr id="3074" name="Picture 2" descr="Recommender systems 3: Personalized recommender systems - b.telligent">
            <a:extLst>
              <a:ext uri="{FF2B5EF4-FFF2-40B4-BE49-F238E27FC236}">
                <a16:creationId xmlns:a16="http://schemas.microsoft.com/office/drawing/2014/main" id="{84F32306-016C-E740-AC04-7E42DE9B6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00" y="1743766"/>
            <a:ext cx="4676900" cy="2681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F07218-A3A4-5A40-89AE-9DDB6312E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2" y="1768504"/>
            <a:ext cx="3705224" cy="2539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8" name="Picture 6" descr="collaborative filtering recommendation engine implementation in python">
            <a:extLst>
              <a:ext uri="{FF2B5EF4-FFF2-40B4-BE49-F238E27FC236}">
                <a16:creationId xmlns:a16="http://schemas.microsoft.com/office/drawing/2014/main" id="{614EEDD3-488A-FD44-9676-C6514F567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82" y="4542606"/>
            <a:ext cx="7248525" cy="231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956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Experience (E)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090360"/>
            <a:ext cx="806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Experience</a:t>
            </a:r>
            <a:r>
              <a:rPr lang="en-US" dirty="0"/>
              <a:t>: Product/Customers Sales Information </a:t>
            </a:r>
          </a:p>
        </p:txBody>
      </p:sp>
      <p:pic>
        <p:nvPicPr>
          <p:cNvPr id="4100" name="Picture 4" descr="Project MERCURY-SIMREC Model Demonstration – Jaj and the Digital Humanities">
            <a:extLst>
              <a:ext uri="{FF2B5EF4-FFF2-40B4-BE49-F238E27FC236}">
                <a16:creationId xmlns:a16="http://schemas.microsoft.com/office/drawing/2014/main" id="{83AF5882-06F1-0647-88E4-D3DA0A2C1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" y="1610386"/>
            <a:ext cx="4999337" cy="3047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at We Need in a Next-Gen Social Network">
            <a:extLst>
              <a:ext uri="{FF2B5EF4-FFF2-40B4-BE49-F238E27FC236}">
                <a16:creationId xmlns:a16="http://schemas.microsoft.com/office/drawing/2014/main" id="{72AE918A-38B6-F64A-9F1D-73BA96F2C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391" y="3744383"/>
            <a:ext cx="5046133" cy="28384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780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Performance Measure Metrics (P)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090360"/>
            <a:ext cx="806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Performance Measure</a:t>
            </a:r>
            <a:r>
              <a:rPr lang="en-US" dirty="0"/>
              <a:t>: Problem-Specific</a:t>
            </a:r>
          </a:p>
        </p:txBody>
      </p:sp>
      <p:pic>
        <p:nvPicPr>
          <p:cNvPr id="5122" name="Picture 2" descr="Netflix personalization technique">
            <a:extLst>
              <a:ext uri="{FF2B5EF4-FFF2-40B4-BE49-F238E27FC236}">
                <a16:creationId xmlns:a16="http://schemas.microsoft.com/office/drawing/2014/main" id="{F7196AD9-F29A-A44C-AC28-A4C631A23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" y="1478750"/>
            <a:ext cx="4833464" cy="5021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What is A/B Testing? A Practical Guide With Examples">
            <a:extLst>
              <a:ext uri="{FF2B5EF4-FFF2-40B4-BE49-F238E27FC236}">
                <a16:creationId xmlns:a16="http://schemas.microsoft.com/office/drawing/2014/main" id="{AD075BE5-22C3-C445-A29B-AC55D6E57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320673"/>
            <a:ext cx="4343400" cy="2038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0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A68533-DCE3-C647-907B-18578E06F1C5}"/>
              </a:ext>
            </a:extLst>
          </p:cNvPr>
          <p:cNvSpPr/>
          <p:nvPr/>
        </p:nvSpPr>
        <p:spPr>
          <a:xfrm>
            <a:off x="730332" y="2836131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D26B4-60B6-3D4E-B831-9105C7D18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237" y="3005262"/>
            <a:ext cx="22955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EXAMPLE 3</a:t>
            </a:r>
          </a:p>
        </p:txBody>
      </p:sp>
    </p:spTree>
    <p:extLst>
      <p:ext uri="{BB962C8B-B14F-4D97-AF65-F5344CB8AC3E}">
        <p14:creationId xmlns:p14="http://schemas.microsoft.com/office/powerpoint/2010/main" val="3865881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Task (T)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158902"/>
            <a:ext cx="806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Task</a:t>
            </a:r>
            <a:r>
              <a:rPr lang="en-US" dirty="0"/>
              <a:t>: Keep autonomous driving car in lane</a:t>
            </a:r>
          </a:p>
        </p:txBody>
      </p:sp>
      <p:pic>
        <p:nvPicPr>
          <p:cNvPr id="7170" name="Picture 2" descr="Will autonomous vehicles really make our lives better?">
            <a:extLst>
              <a:ext uri="{FF2B5EF4-FFF2-40B4-BE49-F238E27FC236}">
                <a16:creationId xmlns:a16="http://schemas.microsoft.com/office/drawing/2014/main" id="{6DC8537D-A589-1348-92A2-9E1B5642D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" y="1994297"/>
            <a:ext cx="534066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200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Task (T)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158902"/>
            <a:ext cx="806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Task</a:t>
            </a:r>
            <a:r>
              <a:rPr lang="en-US" dirty="0"/>
              <a:t>: Keep autonomous driving car in lane</a:t>
            </a:r>
          </a:p>
        </p:txBody>
      </p:sp>
      <p:pic>
        <p:nvPicPr>
          <p:cNvPr id="4" name="Online Media 3" descr="Machine Learning - Ride in Self-Driving Car [autonomous car, driverless car, robotic car]">
            <a:hlinkClick r:id="" action="ppaction://media"/>
            <a:extLst>
              <a:ext uri="{FF2B5EF4-FFF2-40B4-BE49-F238E27FC236}">
                <a16:creationId xmlns:a16="http://schemas.microsoft.com/office/drawing/2014/main" id="{F3258990-5667-5945-BDDB-52828119B9F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0981" y="1802368"/>
            <a:ext cx="6674644" cy="377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7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Experience (E)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090360"/>
            <a:ext cx="806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Experience</a:t>
            </a:r>
            <a:r>
              <a:rPr lang="en-US" dirty="0"/>
              <a:t>: You are given a dataset with emails </a:t>
            </a:r>
            <a:r>
              <a:rPr lang="en-US" b="1" dirty="0">
                <a:solidFill>
                  <a:srgbClr val="FF0000"/>
                </a:solidFill>
              </a:rPr>
              <a:t>labeled</a:t>
            </a:r>
            <a:r>
              <a:rPr lang="en-US" dirty="0"/>
              <a:t> Spam (Bad), Ham (Good)</a:t>
            </a:r>
          </a:p>
        </p:txBody>
      </p:sp>
    </p:spTree>
    <p:extLst>
      <p:ext uri="{BB962C8B-B14F-4D97-AF65-F5344CB8AC3E}">
        <p14:creationId xmlns:p14="http://schemas.microsoft.com/office/powerpoint/2010/main" val="2974710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Performance Measure Metrics (P)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090360"/>
            <a:ext cx="806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Performance Measure</a:t>
            </a:r>
            <a:r>
              <a:rPr lang="en-US" dirty="0"/>
              <a:t>: Check how good is your ML algorithm.</a:t>
            </a:r>
          </a:p>
        </p:txBody>
      </p:sp>
      <p:pic>
        <p:nvPicPr>
          <p:cNvPr id="11266" name="Picture 2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DA34E1AF-8D88-494B-B43D-4A0A4194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" y="3097849"/>
            <a:ext cx="3126377" cy="2216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5F18E8-02DD-454A-9603-199529D06B8A}"/>
              </a:ext>
            </a:extLst>
          </p:cNvPr>
          <p:cNvSpPr/>
          <p:nvPr/>
        </p:nvSpPr>
        <p:spPr>
          <a:xfrm>
            <a:off x="795877" y="2686992"/>
            <a:ext cx="183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Confusion Matrix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2AE2B-8E6A-674D-AEB2-36600B014A4B}"/>
              </a:ext>
            </a:extLst>
          </p:cNvPr>
          <p:cNvSpPr/>
          <p:nvPr/>
        </p:nvSpPr>
        <p:spPr>
          <a:xfrm>
            <a:off x="3908343" y="2233360"/>
            <a:ext cx="220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Charter" panose="02040503050506020203" pitchFamily="18" charset="0"/>
              </a:rPr>
              <a:t>True Positives (TP)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BABBC-3E87-C441-8C38-2956DE7F2CD0}"/>
              </a:ext>
            </a:extLst>
          </p:cNvPr>
          <p:cNvSpPr/>
          <p:nvPr/>
        </p:nvSpPr>
        <p:spPr>
          <a:xfrm>
            <a:off x="3908343" y="2521523"/>
            <a:ext cx="2339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Charter" panose="02040503050506020203" pitchFamily="18" charset="0"/>
              </a:rPr>
              <a:t>True Negatives (TN)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037CD-B11D-EF4C-BE2D-9E9E81762D1B}"/>
              </a:ext>
            </a:extLst>
          </p:cNvPr>
          <p:cNvSpPr/>
          <p:nvPr/>
        </p:nvSpPr>
        <p:spPr>
          <a:xfrm>
            <a:off x="3921849" y="2809686"/>
            <a:ext cx="22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Charter" panose="02040503050506020203" pitchFamily="18" charset="0"/>
              </a:rPr>
              <a:t>False Positives (FP)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9C8D67-89ED-BC41-B746-E24AB0A414F8}"/>
              </a:ext>
            </a:extLst>
          </p:cNvPr>
          <p:cNvSpPr/>
          <p:nvPr/>
        </p:nvSpPr>
        <p:spPr>
          <a:xfrm>
            <a:off x="3921849" y="3097849"/>
            <a:ext cx="2375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Charter" panose="02040503050506020203" pitchFamily="18" charset="0"/>
              </a:rPr>
              <a:t>False Negatives (FN)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82252D-4F85-5A46-BA5F-2C2066AD7DAE}"/>
              </a:ext>
            </a:extLst>
          </p:cNvPr>
          <p:cNvSpPr/>
          <p:nvPr/>
        </p:nvSpPr>
        <p:spPr>
          <a:xfrm>
            <a:off x="3908343" y="1864144"/>
            <a:ext cx="3129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Common Classification Metrics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F5D11D-EA4A-474A-A865-5273E7AA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4043391"/>
            <a:ext cx="4754880" cy="2364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688827-2BD9-CF47-A450-5D51A2FB7415}"/>
              </a:ext>
            </a:extLst>
          </p:cNvPr>
          <p:cNvSpPr/>
          <p:nvPr/>
        </p:nvSpPr>
        <p:spPr>
          <a:xfrm>
            <a:off x="3841668" y="3642359"/>
            <a:ext cx="3367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Scikit-Learn Classification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42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Machine Learning | AI | Deep Learning</a:t>
            </a:r>
          </a:p>
        </p:txBody>
      </p:sp>
      <p:pic>
        <p:nvPicPr>
          <p:cNvPr id="12290" name="Picture 2" descr="AI vs Machine Learning vs Deep Learning | Edureka">
            <a:extLst>
              <a:ext uri="{FF2B5EF4-FFF2-40B4-BE49-F238E27FC236}">
                <a16:creationId xmlns:a16="http://schemas.microsoft.com/office/drawing/2014/main" id="{B4F04B2E-24A9-A045-AF22-123DD9703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6538"/>
            <a:ext cx="9144000" cy="384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669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Instructor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13B88-3398-1141-B8BF-B30287916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" y="2135718"/>
            <a:ext cx="2095500" cy="2590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C69B7E-589B-1A42-871E-5BE2CF61B739}"/>
              </a:ext>
            </a:extLst>
          </p:cNvPr>
          <p:cNvSpPr/>
          <p:nvPr/>
        </p:nvSpPr>
        <p:spPr>
          <a:xfrm>
            <a:off x="231913" y="1636184"/>
            <a:ext cx="2147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Dr. </a:t>
            </a:r>
            <a:r>
              <a:rPr lang="en-US" b="1" dirty="0" err="1"/>
              <a:t>Waldyn</a:t>
            </a:r>
            <a:r>
              <a:rPr lang="en-US" b="1" dirty="0"/>
              <a:t> Martinez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B1871B-AADD-E841-B73F-B2D5F7519F70}"/>
              </a:ext>
            </a:extLst>
          </p:cNvPr>
          <p:cNvSpPr/>
          <p:nvPr/>
        </p:nvSpPr>
        <p:spPr>
          <a:xfrm>
            <a:off x="2683565" y="2135718"/>
            <a:ext cx="62285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Office:</a:t>
            </a:r>
            <a:r>
              <a:rPr lang="en-US" dirty="0"/>
              <a:t> 2020</a:t>
            </a:r>
          </a:p>
          <a:p>
            <a:r>
              <a:rPr lang="en-US" b="1" dirty="0"/>
              <a:t>Email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martinwg@miamioh.edu</a:t>
            </a:r>
            <a:endParaRPr lang="en-US" dirty="0"/>
          </a:p>
          <a:p>
            <a:r>
              <a:rPr lang="en-US" b="1" dirty="0"/>
              <a:t>Office Phone:</a:t>
            </a:r>
            <a:r>
              <a:rPr lang="en-US" dirty="0"/>
              <a:t> 513.529.2154</a:t>
            </a:r>
          </a:p>
          <a:p>
            <a:r>
              <a:rPr lang="en-US" dirty="0"/>
              <a:t>Area of Expertise: Dr. Martinez' research is focused on the area of Statistical Machine Learning, specifically in the theory and applications of ensemble, hybrid and deep learning algorithms.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6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Machine Learning Tasks</a:t>
            </a:r>
          </a:p>
        </p:txBody>
      </p:sp>
      <p:pic>
        <p:nvPicPr>
          <p:cNvPr id="8" name="Picture 2" descr="10 Companies Using Machine Learning in Cool Ways | WordStream">
            <a:extLst>
              <a:ext uri="{FF2B5EF4-FFF2-40B4-BE49-F238E27FC236}">
                <a16:creationId xmlns:a16="http://schemas.microsoft.com/office/drawing/2014/main" id="{848724D9-96ED-E544-AD7D-7A1DA3B60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9" y="1418167"/>
            <a:ext cx="7080069" cy="50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638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Course Expectations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5DA42F-53AD-844E-9B68-EDC88DDEBCFA}"/>
              </a:ext>
            </a:extLst>
          </p:cNvPr>
          <p:cNvSpPr/>
          <p:nvPr/>
        </p:nvSpPr>
        <p:spPr>
          <a:xfrm>
            <a:off x="559500" y="1451518"/>
            <a:ext cx="3163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Will I be programming?</a:t>
            </a:r>
            <a:endParaRPr lang="en-US" sz="2400" dirty="0"/>
          </a:p>
        </p:txBody>
      </p:sp>
      <p:pic>
        <p:nvPicPr>
          <p:cNvPr id="16386" name="Picture 2" descr="Smiley Yes Vector Images (over 320)">
            <a:extLst>
              <a:ext uri="{FF2B5EF4-FFF2-40B4-BE49-F238E27FC236}">
                <a16:creationId xmlns:a16="http://schemas.microsoft.com/office/drawing/2014/main" id="{001DD10B-2E20-D442-B7BE-E51236D56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998" y="1879229"/>
            <a:ext cx="2360197" cy="247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C156EB-3797-6C43-BDDC-B627A8017C7B}"/>
              </a:ext>
            </a:extLst>
          </p:cNvPr>
          <p:cNvSpPr/>
          <p:nvPr/>
        </p:nvSpPr>
        <p:spPr>
          <a:xfrm>
            <a:off x="838809" y="4174417"/>
            <a:ext cx="2775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Math and Statistics?</a:t>
            </a: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AD952E-4305-5648-97B7-66FDE585748E}"/>
              </a:ext>
            </a:extLst>
          </p:cNvPr>
          <p:cNvSpPr/>
          <p:nvPr/>
        </p:nvSpPr>
        <p:spPr>
          <a:xfrm>
            <a:off x="5345902" y="1489517"/>
            <a:ext cx="1661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Hard work?</a:t>
            </a:r>
            <a:endParaRPr lang="en-US" sz="2400" dirty="0"/>
          </a:p>
        </p:txBody>
      </p:sp>
      <p:pic>
        <p:nvPicPr>
          <p:cNvPr id="18436" name="Picture 4" descr="Emoji-cize Learning - Diana Benner">
            <a:extLst>
              <a:ext uri="{FF2B5EF4-FFF2-40B4-BE49-F238E27FC236}">
                <a16:creationId xmlns:a16="http://schemas.microsoft.com/office/drawing/2014/main" id="{BC7F4A86-98AF-7F4C-8865-AA58D16C5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97" y="4636082"/>
            <a:ext cx="1984284" cy="198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803058-A4D0-3A44-B2EF-07E9036F4DA7}"/>
              </a:ext>
            </a:extLst>
          </p:cNvPr>
          <p:cNvSpPr/>
          <p:nvPr/>
        </p:nvSpPr>
        <p:spPr>
          <a:xfrm>
            <a:off x="4983883" y="4174417"/>
            <a:ext cx="3158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Research on your own?</a:t>
            </a:r>
            <a:endParaRPr lang="en-US" sz="2400" dirty="0"/>
          </a:p>
        </p:txBody>
      </p:sp>
      <p:pic>
        <p:nvPicPr>
          <p:cNvPr id="18438" name="Picture 6" descr="🤏 Pinching Hand Emoji — Dictionary of Emoji, Copy &amp; Paste">
            <a:extLst>
              <a:ext uri="{FF2B5EF4-FFF2-40B4-BE49-F238E27FC236}">
                <a16:creationId xmlns:a16="http://schemas.microsoft.com/office/drawing/2014/main" id="{2227141A-BB54-7045-983E-80F9BDBBC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65" y="511846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Worried Emoticon | Funny emoji faces, Cute emoji wallpaper, Emoticon">
            <a:extLst>
              <a:ext uri="{FF2B5EF4-FFF2-40B4-BE49-F238E27FC236}">
                <a16:creationId xmlns:a16="http://schemas.microsoft.com/office/drawing/2014/main" id="{6AF0A4C5-39C7-A545-90CA-262F8C3A3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965" y="4635479"/>
            <a:ext cx="1984285" cy="198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2" name="Picture 10" descr="Too Much Study | Funny emoticons, Funny emoji faces, Smiley emoji">
            <a:extLst>
              <a:ext uri="{FF2B5EF4-FFF2-40B4-BE49-F238E27FC236}">
                <a16:creationId xmlns:a16="http://schemas.microsoft.com/office/drawing/2014/main" id="{F8903465-1980-AC4D-900F-817263F0E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378" y="1913183"/>
            <a:ext cx="2222521" cy="222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64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Agenda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597A55-81F2-0444-A411-7A96B797A65E}"/>
              </a:ext>
            </a:extLst>
          </p:cNvPr>
          <p:cNvSpPr/>
          <p:nvPr/>
        </p:nvSpPr>
        <p:spPr>
          <a:xfrm>
            <a:off x="133351" y="1195407"/>
            <a:ext cx="332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Introduction to Python for ML:</a:t>
            </a:r>
            <a:r>
              <a:rPr lang="en-US" dirty="0"/>
              <a:t>    </a:t>
            </a:r>
          </a:p>
        </p:txBody>
      </p:sp>
      <p:pic>
        <p:nvPicPr>
          <p:cNvPr id="20486" name="Picture 6" descr="55264 Introduction to Programming using Python | New Horizons Singapore">
            <a:extLst>
              <a:ext uri="{FF2B5EF4-FFF2-40B4-BE49-F238E27FC236}">
                <a16:creationId xmlns:a16="http://schemas.microsoft.com/office/drawing/2014/main" id="{4641412F-17CC-0440-9557-C8D5460A7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733" y="911709"/>
            <a:ext cx="1012916" cy="101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9238EA1-A63E-A545-9B65-9A15BC9998B5}"/>
              </a:ext>
            </a:extLst>
          </p:cNvPr>
          <p:cNvSpPr/>
          <p:nvPr/>
        </p:nvSpPr>
        <p:spPr>
          <a:xfrm>
            <a:off x="170368" y="1995832"/>
            <a:ext cx="82296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Lato Extended"/>
              </a:rPr>
              <a:t> Access Python through Anaconda Navigator on your computer or Lab computer, Google </a:t>
            </a:r>
            <a:r>
              <a:rPr lang="en-US" dirty="0" err="1">
                <a:solidFill>
                  <a:srgbClr val="231F20"/>
                </a:solidFill>
                <a:latin typeface="Lato Extended"/>
              </a:rPr>
              <a:t>Colab</a:t>
            </a:r>
            <a:r>
              <a:rPr lang="en-US" dirty="0">
                <a:solidFill>
                  <a:srgbClr val="231F20"/>
                </a:solidFill>
                <a:latin typeface="Lato Extended"/>
              </a:rPr>
              <a:t> using any computer.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Lato Extended"/>
              </a:rPr>
              <a:t>understand the basics of </a:t>
            </a:r>
            <a:r>
              <a:rPr lang="en-US" dirty="0" err="1">
                <a:solidFill>
                  <a:srgbClr val="231F20"/>
                </a:solidFill>
                <a:latin typeface="Lato Extended"/>
              </a:rPr>
              <a:t>Jupyter</a:t>
            </a:r>
            <a:r>
              <a:rPr lang="en-US" dirty="0">
                <a:solidFill>
                  <a:srgbClr val="231F20"/>
                </a:solidFill>
                <a:latin typeface="Lato Extended"/>
              </a:rPr>
              <a:t> Notebooks.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Lato Extended"/>
              </a:rPr>
              <a:t>understand the main core Python programming principles (variable types, loops, conditionals)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Lato Extended"/>
              </a:rPr>
              <a:t>understand how to construct basic functions in Python, and how to import modules and packages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Lato Extended"/>
              </a:rPr>
              <a:t>understand the basics of lists, tuples and dictionaries.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Lato Extended"/>
              </a:rPr>
              <a:t>be able to use basic manipulation of data, and datasets using NumPy and Pandas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31F20"/>
                </a:solidFill>
                <a:latin typeface="Lato Extended"/>
              </a:rPr>
              <a:t>be able to create plots using the </a:t>
            </a:r>
            <a:r>
              <a:rPr lang="en-US" dirty="0" err="1">
                <a:solidFill>
                  <a:srgbClr val="231F20"/>
                </a:solidFill>
                <a:latin typeface="Lato Extended"/>
              </a:rPr>
              <a:t>matplotlib.pyplot</a:t>
            </a:r>
            <a:r>
              <a:rPr lang="en-US" dirty="0">
                <a:solidFill>
                  <a:srgbClr val="231F20"/>
                </a:solidFill>
                <a:latin typeface="Lato Extended"/>
              </a:rPr>
              <a:t> module</a:t>
            </a:r>
            <a:endParaRPr lang="en-US" b="0" i="0" dirty="0">
              <a:solidFill>
                <a:srgbClr val="231F20"/>
              </a:solidFill>
              <a:effectLst/>
              <a:latin typeface="Lato Extended"/>
            </a:endParaRPr>
          </a:p>
        </p:txBody>
      </p:sp>
    </p:spTree>
    <p:extLst>
      <p:ext uri="{BB962C8B-B14F-4D97-AF65-F5344CB8AC3E}">
        <p14:creationId xmlns:p14="http://schemas.microsoft.com/office/powerpoint/2010/main" val="1905052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What is Machine Learning?</a:t>
            </a:r>
          </a:p>
        </p:txBody>
      </p:sp>
      <p:pic>
        <p:nvPicPr>
          <p:cNvPr id="2052" name="Picture 4" descr="What machine learning people do #MachineLearning #Developer #Coding #Meme | Machine  learning, Machine learning projects, Learning people">
            <a:extLst>
              <a:ext uri="{FF2B5EF4-FFF2-40B4-BE49-F238E27FC236}">
                <a16:creationId xmlns:a16="http://schemas.microsoft.com/office/drawing/2014/main" id="{E05E8687-E9A5-6749-94E5-DA6371BDB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524" y="1279132"/>
            <a:ext cx="5221816" cy="522181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375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What is Machine Learning?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205068"/>
            <a:ext cx="80682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Machine Learning </a:t>
            </a:r>
            <a:r>
              <a:rPr lang="en-US" dirty="0"/>
              <a:t>is the field of study that gives computers the ability to </a:t>
            </a:r>
            <a:r>
              <a:rPr lang="en-US" b="1" dirty="0">
                <a:solidFill>
                  <a:srgbClr val="FF0000"/>
                </a:solidFill>
              </a:rPr>
              <a:t>learn</a:t>
            </a:r>
            <a:r>
              <a:rPr lang="en-US" dirty="0"/>
              <a:t> without being explicitly programmed (Arthur Samuel, 1959).</a:t>
            </a:r>
          </a:p>
        </p:txBody>
      </p:sp>
      <p:pic>
        <p:nvPicPr>
          <p:cNvPr id="4098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CF8A63C8-973B-3B4F-AEB4-36F568ECC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63" y="1848534"/>
            <a:ext cx="4241074" cy="191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75FD23-A765-AA4B-B29D-815AC1C97C68}"/>
              </a:ext>
            </a:extLst>
          </p:cNvPr>
          <p:cNvSpPr/>
          <p:nvPr/>
        </p:nvSpPr>
        <p:spPr>
          <a:xfrm>
            <a:off x="133351" y="3691932"/>
            <a:ext cx="8068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computer program is said to </a:t>
            </a:r>
            <a:r>
              <a:rPr lang="en-US" b="1" u="sng" dirty="0"/>
              <a:t>learn</a:t>
            </a:r>
            <a:r>
              <a:rPr lang="en-US" dirty="0"/>
              <a:t> from </a:t>
            </a:r>
            <a:r>
              <a:rPr lang="en-US" b="1" dirty="0">
                <a:solidFill>
                  <a:srgbClr val="FF0000"/>
                </a:solidFill>
              </a:rPr>
              <a:t>experience</a:t>
            </a:r>
            <a:r>
              <a:rPr lang="en-US" dirty="0"/>
              <a:t> </a:t>
            </a:r>
            <a:r>
              <a:rPr lang="en-US" i="1" dirty="0"/>
              <a:t>E</a:t>
            </a:r>
            <a:r>
              <a:rPr lang="en-US" dirty="0"/>
              <a:t> with respect to some </a:t>
            </a:r>
            <a:r>
              <a:rPr lang="en-US" b="1" dirty="0">
                <a:solidFill>
                  <a:srgbClr val="FF0000"/>
                </a:solidFill>
              </a:rPr>
              <a:t>task</a:t>
            </a:r>
            <a:r>
              <a:rPr lang="en-US" dirty="0"/>
              <a:t> T and some </a:t>
            </a:r>
            <a:r>
              <a:rPr lang="en-US" b="1" dirty="0">
                <a:solidFill>
                  <a:srgbClr val="FF0000"/>
                </a:solidFill>
              </a:rPr>
              <a:t>performance measure </a:t>
            </a:r>
            <a:r>
              <a:rPr lang="en-US" dirty="0"/>
              <a:t>P, if its performance on T, as measured by P, improves with experience E (Tom Mitchell, 1997).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C93304-29F7-AE4B-AAA4-0C5FF0A27B22}"/>
              </a:ext>
            </a:extLst>
          </p:cNvPr>
          <p:cNvSpPr/>
          <p:nvPr/>
        </p:nvSpPr>
        <p:spPr>
          <a:xfrm>
            <a:off x="457200" y="4803168"/>
            <a:ext cx="1229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Experience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5A1777-9A50-D746-96EE-E07760AC2873}"/>
              </a:ext>
            </a:extLst>
          </p:cNvPr>
          <p:cNvSpPr/>
          <p:nvPr/>
        </p:nvSpPr>
        <p:spPr>
          <a:xfrm>
            <a:off x="3159411" y="4803168"/>
            <a:ext cx="59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Task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858138-0825-0E4E-AE75-A371AE062EDF}"/>
              </a:ext>
            </a:extLst>
          </p:cNvPr>
          <p:cNvSpPr/>
          <p:nvPr/>
        </p:nvSpPr>
        <p:spPr>
          <a:xfrm>
            <a:off x="6360744" y="4803168"/>
            <a:ext cx="2345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Performance measure </a:t>
            </a:r>
            <a:endParaRPr lang="en-US" dirty="0"/>
          </a:p>
        </p:txBody>
      </p:sp>
      <p:pic>
        <p:nvPicPr>
          <p:cNvPr id="13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4EC5EE19-BCCE-F84E-AA09-CC7E0D943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673" y="5397922"/>
            <a:ext cx="2867451" cy="12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3C10E-B33D-A841-95B2-A5AA991A3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1" y="5206559"/>
            <a:ext cx="2135892" cy="1376274"/>
          </a:xfrm>
          <a:prstGeom prst="rect">
            <a:avLst/>
          </a:prstGeom>
        </p:spPr>
      </p:pic>
      <p:pic>
        <p:nvPicPr>
          <p:cNvPr id="4100" name="Picture 4" descr="Red Envelope">
            <a:extLst>
              <a:ext uri="{FF2B5EF4-FFF2-40B4-BE49-F238E27FC236}">
                <a16:creationId xmlns:a16="http://schemas.microsoft.com/office/drawing/2014/main" id="{2451D877-B7D6-2044-AC38-2BA06AF9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57" y="5501380"/>
            <a:ext cx="789488" cy="60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F5A9F9-4B97-6C45-8D4B-63C7ECDA538A}"/>
              </a:ext>
            </a:extLst>
          </p:cNvPr>
          <p:cNvSpPr/>
          <p:nvPr/>
        </p:nvSpPr>
        <p:spPr>
          <a:xfrm>
            <a:off x="6391113" y="5141763"/>
            <a:ext cx="777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AC78606-1CB3-AE4B-A662-E84EE89AAA98}"/>
              </a:ext>
            </a:extLst>
          </p:cNvPr>
          <p:cNvSpPr/>
          <p:nvPr/>
        </p:nvSpPr>
        <p:spPr>
          <a:xfrm>
            <a:off x="7395400" y="5141763"/>
            <a:ext cx="1080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Predicted</a:t>
            </a:r>
          </a:p>
        </p:txBody>
      </p:sp>
      <p:pic>
        <p:nvPicPr>
          <p:cNvPr id="4102" name="Picture 6" descr="White Envelope Icon PNG Transparent Background, Free Download #18237 -  FreeIconsPNG">
            <a:extLst>
              <a:ext uri="{FF2B5EF4-FFF2-40B4-BE49-F238E27FC236}">
                <a16:creationId xmlns:a16="http://schemas.microsoft.com/office/drawing/2014/main" id="{06A0C239-CC32-764A-B30C-D019E597A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437" y="5557195"/>
            <a:ext cx="734981" cy="48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4BE528-6F0C-F942-B766-3F5A5BE8E200}"/>
              </a:ext>
            </a:extLst>
          </p:cNvPr>
          <p:cNvSpPr/>
          <p:nvPr/>
        </p:nvSpPr>
        <p:spPr>
          <a:xfrm>
            <a:off x="5193065" y="5584390"/>
            <a:ext cx="104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Minimize</a:t>
            </a:r>
          </a:p>
        </p:txBody>
      </p:sp>
      <p:pic>
        <p:nvPicPr>
          <p:cNvPr id="24" name="Picture 4" descr="Red Envelope">
            <a:extLst>
              <a:ext uri="{FF2B5EF4-FFF2-40B4-BE49-F238E27FC236}">
                <a16:creationId xmlns:a16="http://schemas.microsoft.com/office/drawing/2014/main" id="{68E0E600-D706-1545-A750-C91E71A8C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437" y="6130630"/>
            <a:ext cx="789488" cy="600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White Envelope Icon PNG Transparent Background, Free Download #18237 -  FreeIconsPNG">
            <a:extLst>
              <a:ext uri="{FF2B5EF4-FFF2-40B4-BE49-F238E27FC236}">
                <a16:creationId xmlns:a16="http://schemas.microsoft.com/office/drawing/2014/main" id="{86E769C7-7DEC-C940-8016-5D7DF2FCD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164" y="6186446"/>
            <a:ext cx="734981" cy="489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592F1D2-6383-A845-B7AB-761ABA6056DD}"/>
              </a:ext>
            </a:extLst>
          </p:cNvPr>
          <p:cNvSpPr/>
          <p:nvPr/>
        </p:nvSpPr>
        <p:spPr>
          <a:xfrm>
            <a:off x="5193065" y="6194940"/>
            <a:ext cx="104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Minimize</a:t>
            </a:r>
          </a:p>
        </p:txBody>
      </p:sp>
    </p:spTree>
    <p:extLst>
      <p:ext uri="{BB962C8B-B14F-4D97-AF65-F5344CB8AC3E}">
        <p14:creationId xmlns:p14="http://schemas.microsoft.com/office/powerpoint/2010/main" val="170061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0A68533-DCE3-C647-907B-18578E06F1C5}"/>
              </a:ext>
            </a:extLst>
          </p:cNvPr>
          <p:cNvSpPr/>
          <p:nvPr/>
        </p:nvSpPr>
        <p:spPr>
          <a:xfrm>
            <a:off x="730332" y="2836131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D26B4-60B6-3D4E-B831-9105C7D18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4237" y="3005262"/>
            <a:ext cx="22955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502991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oogle use AI to detect spam">
            <a:extLst>
              <a:ext uri="{FF2B5EF4-FFF2-40B4-BE49-F238E27FC236}">
                <a16:creationId xmlns:a16="http://schemas.microsoft.com/office/drawing/2014/main" id="{C1C85897-EBE4-7645-B2B7-E7854753C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3127284"/>
            <a:ext cx="5591601" cy="3565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Task (T)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158902"/>
            <a:ext cx="806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Task</a:t>
            </a:r>
            <a:r>
              <a:rPr lang="en-US" dirty="0"/>
              <a:t>: Automatically classify an email as Spam (Bad) or Ham (Good)</a:t>
            </a:r>
          </a:p>
        </p:txBody>
      </p:sp>
      <p:pic>
        <p:nvPicPr>
          <p:cNvPr id="22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71574190-0D32-C54B-B505-2D38AB79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584" y="1572055"/>
            <a:ext cx="3083735" cy="139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71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Google use AI to detect spam">
            <a:extLst>
              <a:ext uri="{FF2B5EF4-FFF2-40B4-BE49-F238E27FC236}">
                <a16:creationId xmlns:a16="http://schemas.microsoft.com/office/drawing/2014/main" id="{C1C85897-EBE4-7645-B2B7-E7854753C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3127284"/>
            <a:ext cx="5591601" cy="3565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Task (T)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158902"/>
            <a:ext cx="806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Task</a:t>
            </a:r>
            <a:r>
              <a:rPr lang="en-US" dirty="0"/>
              <a:t>: Automatically classify an email as Spam (Bad) or Ham (Good)</a:t>
            </a:r>
          </a:p>
        </p:txBody>
      </p:sp>
      <p:pic>
        <p:nvPicPr>
          <p:cNvPr id="22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71574190-0D32-C54B-B505-2D38AB79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584" y="1572055"/>
            <a:ext cx="3083735" cy="1392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7 Spam Email Examples That Will Make You LOL | EZComputer Solutions">
            <a:extLst>
              <a:ext uri="{FF2B5EF4-FFF2-40B4-BE49-F238E27FC236}">
                <a16:creationId xmlns:a16="http://schemas.microsoft.com/office/drawing/2014/main" id="{0C1E1EA7-4965-9E47-93B4-CD6688C78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622" y="2122785"/>
            <a:ext cx="6519027" cy="30512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03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Experience (E)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090360"/>
            <a:ext cx="806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Experience</a:t>
            </a:r>
            <a:r>
              <a:rPr lang="en-US" dirty="0"/>
              <a:t>: You are given a dataset with emails </a:t>
            </a:r>
            <a:r>
              <a:rPr lang="en-US" b="1" dirty="0">
                <a:solidFill>
                  <a:srgbClr val="FF0000"/>
                </a:solidFill>
              </a:rPr>
              <a:t>labeled</a:t>
            </a:r>
            <a:r>
              <a:rPr lang="en-US" dirty="0"/>
              <a:t> Spam (Bad), Ham (Good)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73C10E-B33D-A841-95B2-A5AA991A3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81" y="2882233"/>
            <a:ext cx="5743101" cy="37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71574190-0D32-C54B-B505-2D38AB79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2" y="1467242"/>
            <a:ext cx="3253742" cy="1469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861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</a:t>
            </a:r>
          </a:p>
        </p:txBody>
      </p:sp>
      <p:sp>
        <p:nvSpPr>
          <p:cNvPr id="10" name="AutoShape 2" descr="Image result for r studio"/>
          <p:cNvSpPr>
            <a:spLocks noChangeAspect="1" noChangeArrowheads="1"/>
          </p:cNvSpPr>
          <p:nvPr/>
        </p:nvSpPr>
        <p:spPr bwMode="auto">
          <a:xfrm>
            <a:off x="116681" y="748903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57150"/>
            <a:ext cx="7683335" cy="8614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33351" y="165100"/>
            <a:ext cx="754998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bg1"/>
                </a:solidFill>
                <a:latin typeface="Gotham Light" charset="0"/>
              </a:rPr>
              <a:t>Performance Measure Metrics (P)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90EF5F-E2D3-4D4C-9DE2-E062CA55F02A}"/>
              </a:ext>
            </a:extLst>
          </p:cNvPr>
          <p:cNvSpPr/>
          <p:nvPr/>
        </p:nvSpPr>
        <p:spPr>
          <a:xfrm>
            <a:off x="133351" y="1090360"/>
            <a:ext cx="80682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/>
              <a:t>Performance Measure</a:t>
            </a:r>
            <a:r>
              <a:rPr lang="en-US" dirty="0"/>
              <a:t>: Check how good is your ML algorithm.</a:t>
            </a:r>
          </a:p>
        </p:txBody>
      </p:sp>
      <p:pic>
        <p:nvPicPr>
          <p:cNvPr id="11266" name="Picture 2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DA34E1AF-8D88-494B-B43D-4A0A4194D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1" y="3097849"/>
            <a:ext cx="3126377" cy="2216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5F18E8-02DD-454A-9603-199529D06B8A}"/>
              </a:ext>
            </a:extLst>
          </p:cNvPr>
          <p:cNvSpPr/>
          <p:nvPr/>
        </p:nvSpPr>
        <p:spPr>
          <a:xfrm>
            <a:off x="795877" y="2686992"/>
            <a:ext cx="18340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Confusion Matrix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72AE2B-8E6A-674D-AEB2-36600B014A4B}"/>
              </a:ext>
            </a:extLst>
          </p:cNvPr>
          <p:cNvSpPr/>
          <p:nvPr/>
        </p:nvSpPr>
        <p:spPr>
          <a:xfrm>
            <a:off x="3908343" y="2233360"/>
            <a:ext cx="220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Charter" panose="02040503050506020203" pitchFamily="18" charset="0"/>
              </a:rPr>
              <a:t>True Positives (TP)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FBABBC-3E87-C441-8C38-2956DE7F2CD0}"/>
              </a:ext>
            </a:extLst>
          </p:cNvPr>
          <p:cNvSpPr/>
          <p:nvPr/>
        </p:nvSpPr>
        <p:spPr>
          <a:xfrm>
            <a:off x="3908343" y="2521523"/>
            <a:ext cx="2339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Charter" panose="02040503050506020203" pitchFamily="18" charset="0"/>
              </a:rPr>
              <a:t>True Negatives (TN)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A037CD-B11D-EF4C-BE2D-9E9E81762D1B}"/>
              </a:ext>
            </a:extLst>
          </p:cNvPr>
          <p:cNvSpPr/>
          <p:nvPr/>
        </p:nvSpPr>
        <p:spPr>
          <a:xfrm>
            <a:off x="3921849" y="2809686"/>
            <a:ext cx="22387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Charter" panose="02040503050506020203" pitchFamily="18" charset="0"/>
              </a:rPr>
              <a:t>False Positives (FP)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9C8D67-89ED-BC41-B746-E24AB0A414F8}"/>
              </a:ext>
            </a:extLst>
          </p:cNvPr>
          <p:cNvSpPr/>
          <p:nvPr/>
        </p:nvSpPr>
        <p:spPr>
          <a:xfrm>
            <a:off x="3921849" y="3097849"/>
            <a:ext cx="2375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92929"/>
                </a:solidFill>
                <a:latin typeface="Charter" panose="02040503050506020203" pitchFamily="18" charset="0"/>
              </a:rPr>
              <a:t>False Negatives (FN)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82252D-4F85-5A46-BA5F-2C2066AD7DAE}"/>
              </a:ext>
            </a:extLst>
          </p:cNvPr>
          <p:cNvSpPr/>
          <p:nvPr/>
        </p:nvSpPr>
        <p:spPr>
          <a:xfrm>
            <a:off x="3908343" y="1864144"/>
            <a:ext cx="3129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Common Classification Metrics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F5D11D-EA4A-474A-A865-5273E7AA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4043391"/>
            <a:ext cx="4754880" cy="2364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D688827-2BD9-CF47-A450-5D51A2FB7415}"/>
              </a:ext>
            </a:extLst>
          </p:cNvPr>
          <p:cNvSpPr/>
          <p:nvPr/>
        </p:nvSpPr>
        <p:spPr>
          <a:xfrm>
            <a:off x="3841668" y="3642359"/>
            <a:ext cx="3367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Scikit-Learn Classification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1516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006971"/>
      </a:dk1>
      <a:lt1>
        <a:sysClr val="window" lastClr="FFFFFF"/>
      </a:lt1>
      <a:dk2>
        <a:srgbClr val="9F0927"/>
      </a:dk2>
      <a:lt2>
        <a:srgbClr val="FFFEEF"/>
      </a:lt2>
      <a:accent1>
        <a:srgbClr val="006971"/>
      </a:accent1>
      <a:accent2>
        <a:srgbClr val="BE0A2A"/>
      </a:accent2>
      <a:accent3>
        <a:srgbClr val="F0CC3F"/>
      </a:accent3>
      <a:accent4>
        <a:srgbClr val="A7C784"/>
      </a:accent4>
      <a:accent5>
        <a:srgbClr val="D84725"/>
      </a:accent5>
      <a:accent6>
        <a:srgbClr val="00808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17138</TotalTime>
  <Words>535</Words>
  <Application>Microsoft Macintosh PowerPoint</Application>
  <PresentationFormat>On-screen Show (4:3)</PresentationFormat>
  <Paragraphs>93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Charter</vt:lpstr>
      <vt:lpstr>Gotham Light</vt:lpstr>
      <vt:lpstr>Lato Extended</vt:lpstr>
      <vt:lpstr>Custom Design</vt:lpstr>
      <vt:lpstr>PowerPoint Presentation</vt:lpstr>
      <vt:lpstr>                 </vt:lpstr>
      <vt:lpstr>                 </vt:lpstr>
      <vt:lpstr>                 </vt:lpstr>
      <vt:lpstr>PowerPoint Presentation</vt:lpstr>
      <vt:lpstr>                 </vt:lpstr>
      <vt:lpstr>                 </vt:lpstr>
      <vt:lpstr>                 </vt:lpstr>
      <vt:lpstr>                 </vt:lpstr>
      <vt:lpstr>PowerPoint Presentation</vt:lpstr>
      <vt:lpstr>                 </vt:lpstr>
      <vt:lpstr>                 </vt:lpstr>
      <vt:lpstr>                 </vt:lpstr>
      <vt:lpstr>PowerPoint Presentation</vt:lpstr>
      <vt:lpstr>                 </vt:lpstr>
      <vt:lpstr>                 </vt:lpstr>
      <vt:lpstr>                 </vt:lpstr>
      <vt:lpstr>                 </vt:lpstr>
      <vt:lpstr>                 </vt:lpstr>
      <vt:lpstr>                 </vt:lpstr>
      <vt:lpstr>                 </vt:lpstr>
      <vt:lpstr>                 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campus!</dc:title>
  <dc:creator>Donna Barnet</dc:creator>
  <cp:lastModifiedBy>Martinez, Waldyn Gerardo Dr.</cp:lastModifiedBy>
  <cp:revision>452</cp:revision>
  <cp:lastPrinted>2012-06-26T14:40:12Z</cp:lastPrinted>
  <dcterms:created xsi:type="dcterms:W3CDTF">2011-09-09T19:38:31Z</dcterms:created>
  <dcterms:modified xsi:type="dcterms:W3CDTF">2021-01-22T05:21:37Z</dcterms:modified>
</cp:coreProperties>
</file>